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10"/>
  </p:notesMasterIdLst>
  <p:sldIdLst>
    <p:sldId id="265" r:id="rId3"/>
    <p:sldId id="270" r:id="rId4"/>
    <p:sldId id="271" r:id="rId5"/>
    <p:sldId id="272" r:id="rId6"/>
    <p:sldId id="273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4571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0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AA85C-ACC8-F248-91AF-AAE514808DB3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5052A-A175-EA49-9F22-43CA8FB9B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8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4571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F682D-BA54-3D40-AFD6-D803DAAB26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3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8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02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774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11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1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04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4092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029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7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432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1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8" indent="0">
              <a:buNone/>
              <a:defRPr sz="2000"/>
            </a:lvl4pPr>
            <a:lvl5pPr marL="1828638" indent="0">
              <a:buNone/>
              <a:defRPr sz="2000"/>
            </a:lvl5pPr>
            <a:lvl6pPr marL="2285797" indent="0">
              <a:buNone/>
              <a:defRPr sz="2000"/>
            </a:lvl6pPr>
            <a:lvl7pPr marL="2742957" indent="0">
              <a:buNone/>
              <a:defRPr sz="2000"/>
            </a:lvl7pPr>
            <a:lvl8pPr marL="3200116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31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724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4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9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8" indent="0">
              <a:buNone/>
              <a:defRPr sz="1600" b="1"/>
            </a:lvl4pPr>
            <a:lvl5pPr marL="1828638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7" indent="0">
              <a:buNone/>
              <a:defRPr sz="1600" b="1"/>
            </a:lvl7pPr>
            <a:lvl8pPr marL="3200116" indent="0">
              <a:buNone/>
              <a:defRPr sz="1600" b="1"/>
            </a:lvl8pPr>
            <a:lvl9pPr marL="3657275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4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19" indent="0">
              <a:buNone/>
              <a:defRPr sz="2400"/>
            </a:lvl3pPr>
            <a:lvl4pPr marL="1371478" indent="0">
              <a:buNone/>
              <a:defRPr sz="2000"/>
            </a:lvl4pPr>
            <a:lvl5pPr marL="1828638" indent="0">
              <a:buNone/>
              <a:defRPr sz="2000"/>
            </a:lvl5pPr>
            <a:lvl6pPr marL="2285797" indent="0">
              <a:buNone/>
              <a:defRPr sz="2000"/>
            </a:lvl6pPr>
            <a:lvl7pPr marL="2742957" indent="0">
              <a:buNone/>
              <a:defRPr sz="2000"/>
            </a:lvl7pPr>
            <a:lvl8pPr marL="3200116" indent="0">
              <a:buNone/>
              <a:defRPr sz="2000"/>
            </a:lvl8pPr>
            <a:lvl9pPr marL="36572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19" indent="0">
              <a:buNone/>
              <a:defRPr sz="1000"/>
            </a:lvl3pPr>
            <a:lvl4pPr marL="1371478" indent="0">
              <a:buNone/>
              <a:defRPr sz="900"/>
            </a:lvl4pPr>
            <a:lvl5pPr marL="1828638" indent="0">
              <a:buNone/>
              <a:defRPr sz="900"/>
            </a:lvl5pPr>
            <a:lvl6pPr marL="2285797" indent="0">
              <a:buNone/>
              <a:defRPr sz="900"/>
            </a:lvl6pPr>
            <a:lvl7pPr marL="2742957" indent="0">
              <a:buNone/>
              <a:defRPr sz="900"/>
            </a:lvl7pPr>
            <a:lvl8pPr marL="3200116" indent="0">
              <a:buNone/>
              <a:defRPr sz="900"/>
            </a:lvl8pPr>
            <a:lvl9pPr marL="3657275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63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842D-9AC0-2140-A4E5-03A7F6163D5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3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7942F-52E2-9748-9195-B710394CC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45716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4" indent="-285725" algn="l" defTabSz="45716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45716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8" indent="-228580" algn="l" defTabSz="45716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45716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7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80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F565-2FFE-9F4C-B135-4DF1A32881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0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84507-687C-6942-8340-5AB394B8578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9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1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9" indent="-342869" algn="l" defTabSz="45716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4" indent="-285725" algn="l" defTabSz="45716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45716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8" indent="-228580" algn="l" defTabSz="45716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45716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7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6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5" indent="-228580" algn="l" defTabSz="45716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8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7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6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5" algn="l" defTabSz="4571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manthorpe@k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Plenary 2: Social Care Research, Policy &amp; Practice: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Social Care Research: 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Doing it, using it, being it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Jill Manthorpe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Director NIHR Policy Research Unit on Health and Care Workforce,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 King’s College London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Associate Director, NIHR School for Social Care Research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1100" dirty="0">
                <a:solidFill>
                  <a:srgbClr val="FFFFFF"/>
                </a:solidFill>
              </a:rPr>
            </a:b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8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D2A6DB-2AC0-460A-A8DB-1EF9B450B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0" r="11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EE65A-C926-45C0-9DE1-93DDE3CD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Social care research in the University: lost souls or social mission?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2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708B-968A-4DA9-8D27-2A0068E6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100"/>
              <a:t>How to become a social care researcher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017590-9660-44C7-A14D-D3740C5C7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697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Discipline launchpad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Practice education (SW and OT mainly)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Transfer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Market research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User interest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Increasing PhDs (low base)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Serendipity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EEF96A-2759-4C5E-994F-CC26BEC857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107" r="21726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9932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79909-26E4-4E75-8180-D4AEAB3F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curious case of child/adult and family splits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B4DE-0027-4AE8-B09A-DA7E2A189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1" y="2638044"/>
            <a:ext cx="2522980" cy="341562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Government departments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Local variations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Magnetism of education or NHS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Research overlaps but also gaps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Innovation attraction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BA497-C661-4F0B-90FC-C192ABC672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3322" y="1004528"/>
            <a:ext cx="4688077" cy="46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E4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821BB-7FEA-4FE2-B400-DC3FCBBD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700">
                <a:solidFill>
                  <a:srgbClr val="FFFFFF"/>
                </a:solidFill>
              </a:rPr>
              <a:t>Separate planets of social care and the children’s workforce?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88F77-1F25-42E1-9E99-4ECF44313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8" r="15112" b="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C501-65A8-4028-A5AA-48AC5DA35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Less distinct than we may think –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Similar gender, pay and varied employers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‘Hope’ of childcare </a:t>
            </a:r>
            <a:r>
              <a:rPr lang="en-US" sz="2400" dirty="0" err="1">
                <a:solidFill>
                  <a:srgbClr val="FFFFFF"/>
                </a:solidFill>
              </a:rPr>
              <a:t>eg</a:t>
            </a:r>
            <a:r>
              <a:rPr lang="en-US" sz="2400" dirty="0">
                <a:solidFill>
                  <a:srgbClr val="FFFFFF"/>
                </a:solidFill>
              </a:rPr>
              <a:t> regulated, trained, career, supported, valued (</a:t>
            </a:r>
            <a:r>
              <a:rPr lang="en-US" sz="2400" dirty="0" err="1">
                <a:solidFill>
                  <a:srgbClr val="FFFFFF"/>
                </a:solidFill>
              </a:rPr>
              <a:t>cf</a:t>
            </a:r>
            <a:r>
              <a:rPr lang="en-US" sz="2400" dirty="0">
                <a:solidFill>
                  <a:srgbClr val="FFFFFF"/>
                </a:solidFill>
              </a:rPr>
              <a:t> NHS)</a:t>
            </a:r>
          </a:p>
        </p:txBody>
      </p:sp>
    </p:spTree>
    <p:extLst>
      <p:ext uri="{BB962C8B-B14F-4D97-AF65-F5344CB8AC3E}">
        <p14:creationId xmlns:p14="http://schemas.microsoft.com/office/powerpoint/2010/main" val="36914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b="1">
                <a:solidFill>
                  <a:srgbClr val="FFFFFF"/>
                </a:solidFill>
              </a:rPr>
              <a:t>Conclusions &amp; implications: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4CBFD4-2ED7-4B4B-8523-AA973F271A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209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For social care researchers the prospects are not bleak but it is unlikely to remain so comforting (FGC RCT debate in Community Care)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The social care workforce is ‘the problem’ or ‘the solution’ – need to go further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Both research and social care will have to debate productivity and consider costs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We must learn from our close cousins!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9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>
                <a:cs typeface="Arial"/>
              </a:rPr>
              <a:t>Thank you for listening</a:t>
            </a:r>
          </a:p>
          <a:p>
            <a:pPr marL="0" indent="0">
              <a:buNone/>
            </a:pPr>
            <a:r>
              <a:rPr lang="en-US" sz="3600" b="1" dirty="0">
                <a:cs typeface="Arial"/>
              </a:rPr>
              <a:t>@</a:t>
            </a:r>
            <a:r>
              <a:rPr lang="en-US" sz="3600" b="1" dirty="0" err="1">
                <a:cs typeface="Arial"/>
              </a:rPr>
              <a:t>jillmanthorpe</a:t>
            </a:r>
            <a:endParaRPr lang="en-US" sz="3600" b="1" dirty="0">
              <a:cs typeface="Arial"/>
            </a:endParaRPr>
          </a:p>
          <a:p>
            <a:pPr marL="0" indent="0">
              <a:buNone/>
            </a:pPr>
            <a:r>
              <a:rPr lang="en-US" sz="3600" b="1" dirty="0">
                <a:cs typeface="Arial"/>
              </a:rPr>
              <a:t>@</a:t>
            </a:r>
            <a:r>
              <a:rPr lang="en-US" sz="3600" b="1" dirty="0" err="1">
                <a:cs typeface="Arial"/>
              </a:rPr>
              <a:t>hscwru</a:t>
            </a:r>
            <a:endParaRPr lang="en-US" sz="3600" b="1" dirty="0">
              <a:cs typeface="Arial"/>
            </a:endParaRPr>
          </a:p>
          <a:p>
            <a:endParaRPr lang="en-US" sz="3600" b="1" dirty="0">
              <a:cs typeface="Arial"/>
            </a:endParaRPr>
          </a:p>
          <a:p>
            <a:pPr marL="0" indent="0">
              <a:buNone/>
            </a:pPr>
            <a:r>
              <a:rPr lang="en-US" sz="3600" b="1" dirty="0">
                <a:cs typeface="Arial"/>
                <a:hlinkClick r:id="rId3"/>
              </a:rPr>
              <a:t>Jill.manthorpe@kcl.ac.uk</a:t>
            </a:r>
            <a:endParaRPr lang="en-US" sz="3600" b="1" dirty="0">
              <a:cs typeface="Arial"/>
            </a:endParaRPr>
          </a:p>
          <a:p>
            <a:pPr marL="0" indent="0">
              <a:buNone/>
            </a:pPr>
            <a:endParaRPr lang="en-US" sz="2100" b="1" dirty="0">
              <a:cs typeface="Arial"/>
            </a:endParaRPr>
          </a:p>
          <a:p>
            <a:pPr marL="0" indent="0">
              <a:buNone/>
            </a:pPr>
            <a:endParaRPr lang="en-US" sz="2100" b="1" dirty="0">
              <a:cs typeface="Arial"/>
            </a:endParaRPr>
          </a:p>
          <a:p>
            <a:pPr marL="0" indent="0">
              <a:buNone/>
            </a:pPr>
            <a:r>
              <a:rPr lang="en-US" sz="2100" b="1" dirty="0">
                <a:cs typeface="Arial"/>
              </a:rPr>
              <a:t>The views expressed in this presentation are those of the author alone and are not necessarily shared by the NIHR or the DHSC</a:t>
            </a:r>
          </a:p>
          <a:p>
            <a:endParaRPr lang="en-US" sz="2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4B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 descr="twitter-bird-blue-on-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719" y="2865141"/>
            <a:ext cx="1459946" cy="1143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2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221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3_Office Theme</vt:lpstr>
      <vt:lpstr>       Plenary 2: Social Care Research, Policy &amp; Practice:  Social Care Research:  Doing it, using it, being it  Jill Manthorpe Director NIHR Policy Research Unit on Health and Care Workforce,   King’s College London Associate Director, NIHR School for Social Care Research  </vt:lpstr>
      <vt:lpstr>Social care research in the University: lost souls or social mission?</vt:lpstr>
      <vt:lpstr>How to become a social care researcher</vt:lpstr>
      <vt:lpstr>The curious case of child/adult and family splits</vt:lpstr>
      <vt:lpstr>Separate planets of social care and the children’s workforce?</vt:lpstr>
      <vt:lpstr>Conclusions &amp; implications: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Humphries</dc:creator>
  <cp:lastModifiedBy>Christine Lawson</cp:lastModifiedBy>
  <cp:revision>18</cp:revision>
  <dcterms:created xsi:type="dcterms:W3CDTF">2019-06-25T10:19:39Z</dcterms:created>
  <dcterms:modified xsi:type="dcterms:W3CDTF">2019-07-02T08:24:52Z</dcterms:modified>
</cp:coreProperties>
</file>